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89" r:id="rId3"/>
    <p:sldId id="285" r:id="rId4"/>
    <p:sldId id="284" r:id="rId5"/>
    <p:sldId id="278" r:id="rId6"/>
    <p:sldId id="279" r:id="rId7"/>
    <p:sldId id="280" r:id="rId8"/>
    <p:sldId id="281" r:id="rId9"/>
    <p:sldId id="282" r:id="rId10"/>
    <p:sldId id="283" r:id="rId11"/>
    <p:sldId id="256" r:id="rId12"/>
    <p:sldId id="269" r:id="rId13"/>
    <p:sldId id="270" r:id="rId14"/>
    <p:sldId id="271" r:id="rId15"/>
    <p:sldId id="272" r:id="rId16"/>
    <p:sldId id="273" r:id="rId17"/>
    <p:sldId id="274" r:id="rId18"/>
    <p:sldId id="264" r:id="rId19"/>
    <p:sldId id="288" r:id="rId20"/>
    <p:sldId id="257" r:id="rId21"/>
    <p:sldId id="261" r:id="rId22"/>
    <p:sldId id="262" r:id="rId23"/>
    <p:sldId id="258" r:id="rId24"/>
    <p:sldId id="259" r:id="rId25"/>
    <p:sldId id="260" r:id="rId26"/>
    <p:sldId id="287" r:id="rId27"/>
    <p:sldId id="263" r:id="rId28"/>
    <p:sldId id="276" r:id="rId29"/>
    <p:sldId id="268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43" autoAdjust="0"/>
    <p:restoredTop sz="94660"/>
  </p:normalViewPr>
  <p:slideViewPr>
    <p:cSldViewPr snapToGrid="0">
      <p:cViewPr varScale="1">
        <p:scale>
          <a:sx n="99" d="100"/>
          <a:sy n="99" d="100"/>
        </p:scale>
        <p:origin x="5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6DDFB8-D292-4E69-B244-9E0D61700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1DE7EF1-DD02-4D0A-8C4E-59A2FC277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33F175-2712-4B4C-8243-AE3E45135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E61-E14B-4FA9-98E1-7BCCFD828337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836BD4-11C1-435F-BC0E-66D92A78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E8D38E-2AFE-4B4A-AAC2-9D0BD1AF2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2881-F752-4462-B5B9-004FBC07B5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806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F0ADE5-D248-43DA-A206-32DD173A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E3C9DE5-0E0A-43A9-B57E-902E29029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727AA4-AB24-4193-A749-AFC5C20EB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E61-E14B-4FA9-98E1-7BCCFD828337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CBC776-1200-4036-9143-532EA96FE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788A88-40D3-431F-9A53-5C75D382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2881-F752-4462-B5B9-004FBC07B5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61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DBC505-C5DE-428D-80AD-606B53E276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4732890-C33C-4EDB-83A6-C05C6A1B5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022B2E-DC9F-4A8A-B761-5FC6D286D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E61-E14B-4FA9-98E1-7BCCFD828337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D6B268-9216-4E79-BB4C-83FA036E1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DF1108-3459-41A6-A101-F76FB0D47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2881-F752-4462-B5B9-004FBC07B5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056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687F84-AC14-4E31-8A4D-CA036401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213647-B167-49A0-89D1-136780D8E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BF9DDC-4998-4E89-A2EA-111AB5DB5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E61-E14B-4FA9-98E1-7BCCFD828337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7E7E67-4518-42E4-B3B9-ECAE9C82C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4C7DFC-C295-4DFF-8AFF-32416CA7F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2881-F752-4462-B5B9-004FBC07B5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258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30E3D-43B2-4227-8F56-65F5602F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DD3C3C8-96EF-4C94-A448-8FD811ED2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D06836-CDAA-4CF3-B66F-188ECDEB4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E61-E14B-4FA9-98E1-7BCCFD828337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82851B-2FAC-4946-AFCD-1295BE2CE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DAF42C-028C-41BC-A8D7-86E1884CC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2881-F752-4462-B5B9-004FBC07B5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390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128772-EE06-4069-9547-F85C5D241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99D4BD-10DF-4903-BD8E-036B53C483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10E57F8-8AEA-4BF3-935A-28540B4DE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60963F0-75DA-4675-BF06-2C99A976A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E61-E14B-4FA9-98E1-7BCCFD828337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9DEEF1D-7C27-47A9-AA96-F152D2DD2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5C2BBE4-CC63-41CC-AA8B-93E33186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2881-F752-4462-B5B9-004FBC07B5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148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82CA4-3528-4D8B-8A29-915E5A239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A1EEB4-8D81-465C-A299-3670E65E5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C813D37-84CC-4D70-821F-732F32E4C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129FE26-6A42-45AC-B52E-8843A63435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43509DD-C1EF-4014-B88F-C816FD560A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BFF3378-3254-495B-9D7C-DD6BF1CB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E61-E14B-4FA9-98E1-7BCCFD828337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2629BDF-E692-4B03-8B18-44324569E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A9876AF-F9DB-4B11-A2D5-7895B8846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2881-F752-4462-B5B9-004FBC07B5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85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7E0C38-9C83-4D96-B524-EFE24DBEF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4A3A257-E6C9-44B6-A417-C6143913A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E61-E14B-4FA9-98E1-7BCCFD828337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8EBBAE5-5614-4DA0-921A-7DD46004D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FA19165-034E-4588-9B96-362EE2F45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2881-F752-4462-B5B9-004FBC07B5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395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EB616F2-2F65-435B-AD44-265D8D80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E61-E14B-4FA9-98E1-7BCCFD828337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9071479-E05B-4435-A9CC-E897A62C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891AFC5-1B6F-4C63-BAC1-5EEA56E4F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2881-F752-4462-B5B9-004FBC07B5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78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292838-9D51-4F30-90A3-E02A8AFC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A36897-1A6A-4E5D-9EB8-2921DC90B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719758A-FDBD-4980-993C-D5189425D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C72A309-BB4E-421D-B23B-9AD96BB31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E61-E14B-4FA9-98E1-7BCCFD828337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F78295B-96A4-42BC-9BA2-8B705591F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9AE6D47-0FA5-4701-8135-5BB4FA03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2881-F752-4462-B5B9-004FBC07B5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26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B295F-F996-4619-8B99-150602DE3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DFA6CF7-17C0-43C3-AA6F-6037C3FF6C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362ED3C-FE3B-4A4A-B3F1-664334C82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C6CAD65-6078-4C92-BA70-08634009D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E61-E14B-4FA9-98E1-7BCCFD828337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3E7A7D4-8EC5-47F5-B17F-E1F89620B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2ED4AC-A5CA-4DC8-8205-442D47F86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2881-F752-4462-B5B9-004FBC07B5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161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042287E-4BAA-420B-8390-38714A306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4FDE43-8A16-4800-8124-1F8B93C6D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C10DC1-19CC-44D6-9B5A-BD9CA27D1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BEE61-E14B-4FA9-98E1-7BCCFD828337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9D0892-7FC2-4AE1-AD45-B70096F84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17E613-F42A-4C22-A2FD-8A933A3B9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12881-F752-4462-B5B9-004FBC07B5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555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www.youtube.com/watch?v=3nAEuRzjOt4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parkinson-vereniging.nl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kinsontv.nl/gemist" TargetMode="External"/><Relationship Id="rId2" Type="http://schemas.openxmlformats.org/officeDocument/2006/relationships/hyperlink" Target="http://www.parkinsonnet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parkinsonconnect.nl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kinsoninnzvl.nl/" TargetMode="External"/><Relationship Id="rId2" Type="http://schemas.openxmlformats.org/officeDocument/2006/relationships/hyperlink" Target="http://www.parkinsoninzvl.n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nhemertprodukties.nl/" TargetMode="External"/><Relationship Id="rId2" Type="http://schemas.openxmlformats.org/officeDocument/2006/relationships/hyperlink" Target="http://www.parkinsonliga.b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hyperlink" Target="http://www.stichtingparkinsonfonds.nl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www.youtube.com/watch?v=NYJPn1qTWoE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8EE0259A-472C-4723-875B-BC24939FD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68" y="2750247"/>
            <a:ext cx="12000322" cy="3999345"/>
          </a:xfrm>
        </p:spPr>
        <p:txBody>
          <a:bodyPr>
            <a:normAutofit/>
          </a:bodyPr>
          <a:lstStyle/>
          <a:p>
            <a:endParaRPr lang="nl-NL" b="1" dirty="0"/>
          </a:p>
          <a:p>
            <a:r>
              <a:rPr lang="nl-NL" b="1" dirty="0"/>
              <a:t> </a:t>
            </a:r>
            <a:endParaRPr lang="nl-NL" sz="4000" b="1" dirty="0"/>
          </a:p>
        </p:txBody>
      </p:sp>
      <p:pic>
        <p:nvPicPr>
          <p:cNvPr id="5" name="Afbeelding 1" descr="https://image.jimcdn.com/app/cms/image/transf/none/path/sf266dfe3ca9fcd47/image/i40a23c5c683d4621/version/1458216260/image.png">
            <a:extLst>
              <a:ext uri="{FF2B5EF4-FFF2-40B4-BE49-F238E27FC236}">
                <a16:creationId xmlns:a16="http://schemas.microsoft.com/office/drawing/2014/main" id="{BF09B0A2-AC5C-479C-897C-7F7ECAC49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1" y="1460938"/>
            <a:ext cx="11909828" cy="359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8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8EE0259A-472C-4723-875B-BC24939FDE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filmje PLVT-app</a:t>
            </a:r>
            <a:endParaRPr lang="nl-NL" dirty="0"/>
          </a:p>
        </p:txBody>
      </p:sp>
      <p:pic>
        <p:nvPicPr>
          <p:cNvPr id="4" name="Afbeelding 3" descr="Parknet_transp.gif">
            <a:extLst>
              <a:ext uri="{FF2B5EF4-FFF2-40B4-BE49-F238E27FC236}">
                <a16:creationId xmlns:a16="http://schemas.microsoft.com/office/drawing/2014/main" id="{03C9B6E5-C708-41B9-AB48-4650E3781A4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4959" y="165145"/>
            <a:ext cx="5184576" cy="25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39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A43C12-6FA4-4752-A88C-F045D2DCE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29824" y="1122363"/>
            <a:ext cx="638175" cy="458787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EE0259A-472C-4723-875B-BC24939FD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50" y="2647950"/>
            <a:ext cx="12020550" cy="4210050"/>
          </a:xfrm>
        </p:spPr>
        <p:txBody>
          <a:bodyPr>
            <a:normAutofit lnSpcReduction="10000"/>
          </a:bodyPr>
          <a:lstStyle/>
          <a:p>
            <a:pPr algn="l"/>
            <a:r>
              <a:rPr lang="nl-NL" sz="2800" b="1" dirty="0"/>
              <a:t>	</a:t>
            </a:r>
          </a:p>
          <a:p>
            <a:pPr algn="l"/>
            <a:r>
              <a:rPr lang="nl-NL" sz="2800" b="1" dirty="0"/>
              <a:t>	</a:t>
            </a:r>
            <a:r>
              <a:rPr lang="nl-NL" sz="4000" b="1" dirty="0">
                <a:solidFill>
                  <a:srgbClr val="7030A0"/>
                </a:solidFill>
              </a:rPr>
              <a:t>Patiënt Educatie Programma Parkinson (PEPP):</a:t>
            </a:r>
          </a:p>
          <a:p>
            <a:pPr algn="l"/>
            <a:endParaRPr lang="nl-NL" sz="2800" b="1" dirty="0"/>
          </a:p>
          <a:p>
            <a:pPr marL="342900" indent="-342900" algn="l">
              <a:buFontTx/>
              <a:buChar char="-"/>
            </a:pPr>
            <a:r>
              <a:rPr lang="nl-NL" sz="2800" dirty="0"/>
              <a:t> Ria de Roo-Burm        Anke Elderson </a:t>
            </a:r>
          </a:p>
          <a:p>
            <a:pPr algn="l"/>
            <a:r>
              <a:rPr lang="nl-NL" sz="2800" dirty="0"/>
              <a:t>      Fysiotherapeut	         Logopediste  </a:t>
            </a:r>
          </a:p>
          <a:p>
            <a:pPr algn="l"/>
            <a:r>
              <a:rPr lang="nl-NL" sz="2800" dirty="0"/>
              <a:t>-    Gecertificeerde PEPP-trainers</a:t>
            </a:r>
          </a:p>
          <a:p>
            <a:pPr marL="457200" indent="-457200" algn="l">
              <a:buFontTx/>
              <a:buChar char="-"/>
            </a:pPr>
            <a:r>
              <a:rPr lang="nl-NL" sz="2800" dirty="0"/>
              <a:t>Gesponsord: CZ, Ter Schorre, </a:t>
            </a:r>
            <a:r>
              <a:rPr lang="nl-NL" sz="2800" dirty="0" err="1"/>
              <a:t>ZorgSaam</a:t>
            </a:r>
            <a:endParaRPr lang="nl-NL" sz="2800" dirty="0"/>
          </a:p>
          <a:p>
            <a:pPr marL="457200" indent="-457200" algn="l">
              <a:buFontTx/>
              <a:buChar char="-"/>
            </a:pPr>
            <a:r>
              <a:rPr lang="nl-NL" sz="2800" dirty="0"/>
              <a:t>In samenwerking: ParkinsonNet Zeeuws-Vlaanderen</a:t>
            </a:r>
          </a:p>
          <a:p>
            <a:pPr algn="l"/>
            <a:endParaRPr lang="nl-NL" sz="2800" dirty="0"/>
          </a:p>
          <a:p>
            <a:pPr marL="342900" indent="-342900" algn="l">
              <a:buFontTx/>
              <a:buChar char="-"/>
            </a:pPr>
            <a:endParaRPr lang="nl-NL" dirty="0"/>
          </a:p>
        </p:txBody>
      </p:sp>
      <p:pic>
        <p:nvPicPr>
          <p:cNvPr id="4" name="Afbeelding 3" descr="Parknet_transp.gif">
            <a:extLst>
              <a:ext uri="{FF2B5EF4-FFF2-40B4-BE49-F238E27FC236}">
                <a16:creationId xmlns:a16="http://schemas.microsoft.com/office/drawing/2014/main" id="{03C9B6E5-C708-41B9-AB48-4650E3781A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4959" y="165145"/>
            <a:ext cx="5184576" cy="2585102"/>
          </a:xfrm>
          <a:prstGeom prst="rect">
            <a:avLst/>
          </a:prstGeom>
        </p:spPr>
      </p:pic>
      <p:pic>
        <p:nvPicPr>
          <p:cNvPr id="5" name="Afbeelding 4" descr="plaatje">
            <a:extLst>
              <a:ext uri="{FF2B5EF4-FFF2-40B4-BE49-F238E27FC236}">
                <a16:creationId xmlns:a16="http://schemas.microsoft.com/office/drawing/2014/main" id="{771A1F8A-11F0-4217-9422-F7C20B04278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0153" y="4124764"/>
            <a:ext cx="2797845" cy="176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2693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8EE0259A-472C-4723-875B-BC24939FD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649" y="3067050"/>
            <a:ext cx="11877675" cy="3714750"/>
          </a:xfrm>
        </p:spPr>
        <p:txBody>
          <a:bodyPr>
            <a:normAutofit/>
          </a:bodyPr>
          <a:lstStyle/>
          <a:p>
            <a:r>
              <a:rPr lang="nl-NL" sz="3200" u="sng" dirty="0"/>
              <a:t>Leven met de ziekte van Parkinson</a:t>
            </a:r>
            <a:r>
              <a:rPr lang="nl-NL" sz="3200" dirty="0"/>
              <a:t>  =&gt;</a:t>
            </a:r>
          </a:p>
          <a:p>
            <a:pPr>
              <a:buFontTx/>
              <a:buChar char="-"/>
            </a:pPr>
            <a:r>
              <a:rPr lang="nl-NL" sz="3200" dirty="0"/>
              <a:t>Lichamelijk</a:t>
            </a:r>
          </a:p>
          <a:p>
            <a:pPr>
              <a:buFontTx/>
              <a:buChar char="-"/>
            </a:pPr>
            <a:r>
              <a:rPr lang="nl-NL" sz="3200" dirty="0"/>
              <a:t>Psychologisch</a:t>
            </a:r>
          </a:p>
          <a:p>
            <a:pPr>
              <a:buFontTx/>
              <a:buChar char="-"/>
            </a:pPr>
            <a:r>
              <a:rPr lang="nl-NL" sz="3200" dirty="0"/>
              <a:t>Sociaal - emotioneel</a:t>
            </a:r>
          </a:p>
          <a:p>
            <a:endParaRPr lang="nl-NL" sz="3200" dirty="0"/>
          </a:p>
          <a:p>
            <a:pPr>
              <a:buFont typeface="Symbol"/>
              <a:buChar char="Þ"/>
            </a:pPr>
            <a:r>
              <a:rPr lang="nl-NL" sz="3200" dirty="0"/>
              <a:t> Invloed op kwaliteit van leven van zowel  	patiënt als partner</a:t>
            </a:r>
          </a:p>
          <a:p>
            <a:pPr marL="342900" indent="-342900" algn="l">
              <a:buFontTx/>
              <a:buChar char="-"/>
            </a:pPr>
            <a:endParaRPr lang="nl-NL" dirty="0"/>
          </a:p>
        </p:txBody>
      </p:sp>
      <p:pic>
        <p:nvPicPr>
          <p:cNvPr id="4" name="Afbeelding 3" descr="Parknet_transp.gif">
            <a:extLst>
              <a:ext uri="{FF2B5EF4-FFF2-40B4-BE49-F238E27FC236}">
                <a16:creationId xmlns:a16="http://schemas.microsoft.com/office/drawing/2014/main" id="{03C9B6E5-C708-41B9-AB48-4650E3781A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4959" y="165145"/>
            <a:ext cx="5184576" cy="25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8EE0259A-472C-4723-875B-BC24939FD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" y="3514725"/>
            <a:ext cx="11915775" cy="3343275"/>
          </a:xfrm>
        </p:spPr>
        <p:txBody>
          <a:bodyPr>
            <a:normAutofit/>
          </a:bodyPr>
          <a:lstStyle/>
          <a:p>
            <a:r>
              <a:rPr lang="nl-NL" sz="3200" u="sng" dirty="0"/>
              <a:t>Doel educatieprogramma:</a:t>
            </a:r>
          </a:p>
          <a:p>
            <a:endParaRPr lang="nl-NL" sz="3200" u="sng" dirty="0"/>
          </a:p>
          <a:p>
            <a:r>
              <a:rPr lang="nl-NL" sz="3200" dirty="0"/>
              <a:t>verminderen psychologische en  sociale </a:t>
            </a:r>
          </a:p>
          <a:p>
            <a:r>
              <a:rPr lang="nl-NL" sz="3200" dirty="0"/>
              <a:t>problemen =&gt; kwaliteit van leven verbeteren</a:t>
            </a:r>
          </a:p>
          <a:p>
            <a:pPr marL="342900" indent="-342900" algn="l">
              <a:buFontTx/>
              <a:buChar char="-"/>
            </a:pPr>
            <a:endParaRPr lang="nl-NL" dirty="0"/>
          </a:p>
        </p:txBody>
      </p:sp>
      <p:pic>
        <p:nvPicPr>
          <p:cNvPr id="4" name="Afbeelding 3" descr="Parknet_transp.gif">
            <a:extLst>
              <a:ext uri="{FF2B5EF4-FFF2-40B4-BE49-F238E27FC236}">
                <a16:creationId xmlns:a16="http://schemas.microsoft.com/office/drawing/2014/main" id="{03C9B6E5-C708-41B9-AB48-4650E3781A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4959" y="165145"/>
            <a:ext cx="5184576" cy="25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64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8EE0259A-472C-4723-875B-BC24939FD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75" y="2867024"/>
            <a:ext cx="11991975" cy="3990975"/>
          </a:xfrm>
        </p:spPr>
        <p:txBody>
          <a:bodyPr>
            <a:normAutofit/>
          </a:bodyPr>
          <a:lstStyle/>
          <a:p>
            <a:r>
              <a:rPr lang="nl-NL" u="sng" dirty="0"/>
              <a:t>Opbouw</a:t>
            </a:r>
            <a:r>
              <a:rPr lang="nl-NL" dirty="0"/>
              <a:t>:</a:t>
            </a:r>
          </a:p>
          <a:p>
            <a:endParaRPr lang="nl-NL" dirty="0"/>
          </a:p>
          <a:p>
            <a:r>
              <a:rPr lang="nl-NL" dirty="0"/>
              <a:t>  - 8 bijeenkomsten, wekelijks</a:t>
            </a:r>
          </a:p>
          <a:p>
            <a:r>
              <a:rPr lang="nl-NL" dirty="0"/>
              <a:t>              - Groepsverband: 5 tot 8 personen</a:t>
            </a:r>
          </a:p>
          <a:p>
            <a:r>
              <a:rPr lang="nl-NL" dirty="0"/>
              <a:t> - Duur bijeenkomst: 1 ½ uur</a:t>
            </a:r>
          </a:p>
          <a:p>
            <a:r>
              <a:rPr lang="nl-NL" dirty="0"/>
              <a:t>                               - Aparte groepen voor patiënten en partners</a:t>
            </a:r>
          </a:p>
          <a:p>
            <a:r>
              <a:rPr lang="nl-NL" dirty="0"/>
              <a:t>          - Tegelijkertijd op dezelfde plaats </a:t>
            </a:r>
          </a:p>
          <a:p>
            <a:r>
              <a:rPr lang="nl-NL" dirty="0"/>
              <a:t>                      - Hoeven niet als koppel deel te nemen</a:t>
            </a:r>
          </a:p>
          <a:p>
            <a:pPr marL="342900" indent="-342900" algn="l">
              <a:buFontTx/>
              <a:buChar char="-"/>
            </a:pPr>
            <a:endParaRPr lang="nl-NL" dirty="0"/>
          </a:p>
        </p:txBody>
      </p:sp>
      <p:pic>
        <p:nvPicPr>
          <p:cNvPr id="4" name="Afbeelding 3" descr="Parknet_transp.gif">
            <a:extLst>
              <a:ext uri="{FF2B5EF4-FFF2-40B4-BE49-F238E27FC236}">
                <a16:creationId xmlns:a16="http://schemas.microsoft.com/office/drawing/2014/main" id="{03C9B6E5-C708-41B9-AB48-4650E3781A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4959" y="165145"/>
            <a:ext cx="5184576" cy="25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27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ke\AppData\Local\Microsoft\Windows\Temporary Internet Files\Content.Outlook\2AWW0EGD\dia2 (2).jpg">
            <a:extLst>
              <a:ext uri="{FF2B5EF4-FFF2-40B4-BE49-F238E27FC236}">
                <a16:creationId xmlns:a16="http://schemas.microsoft.com/office/drawing/2014/main" id="{66FD4777-E225-42A3-9F8B-352CB0F66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143" y="0"/>
            <a:ext cx="1083029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201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8EE0259A-472C-4723-875B-BC24939FD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521819"/>
            <a:ext cx="12192000" cy="4090737"/>
          </a:xfrm>
        </p:spPr>
        <p:txBody>
          <a:bodyPr>
            <a:normAutofit fontScale="92500" lnSpcReduction="10000"/>
          </a:bodyPr>
          <a:lstStyle/>
          <a:p>
            <a:endParaRPr lang="nl-NL" b="1" dirty="0"/>
          </a:p>
          <a:p>
            <a:r>
              <a:rPr lang="nl-NL" sz="3900" b="1" u="sng" dirty="0">
                <a:solidFill>
                  <a:srgbClr val="7030A0"/>
                </a:solidFill>
              </a:rPr>
              <a:t>PEPP:</a:t>
            </a:r>
          </a:p>
          <a:p>
            <a:pPr>
              <a:buFontTx/>
              <a:buChar char="-"/>
            </a:pPr>
            <a:r>
              <a:rPr lang="nl-NL" dirty="0"/>
              <a:t>Contact met lotgenoten (blijvend)</a:t>
            </a:r>
          </a:p>
          <a:p>
            <a:pPr>
              <a:buFontTx/>
              <a:buChar char="-"/>
            </a:pPr>
            <a:r>
              <a:rPr lang="nl-NL" dirty="0"/>
              <a:t>Luisterend oor</a:t>
            </a:r>
          </a:p>
          <a:p>
            <a:pPr>
              <a:buFontTx/>
              <a:buChar char="-"/>
            </a:pPr>
            <a:r>
              <a:rPr lang="nl-NL" dirty="0"/>
              <a:t>Zich gesteund en begrepen voelen</a:t>
            </a:r>
          </a:p>
          <a:p>
            <a:pPr>
              <a:buFontTx/>
              <a:buChar char="-"/>
            </a:pPr>
            <a:r>
              <a:rPr lang="nl-NL" dirty="0"/>
              <a:t>Herkenning bij medecursisten: niemand begrijpt je beter dan iemand uit dezelfde situatie</a:t>
            </a:r>
          </a:p>
          <a:p>
            <a:pPr>
              <a:buFontTx/>
              <a:buChar char="-"/>
            </a:pPr>
            <a:r>
              <a:rPr lang="nl-NL" dirty="0"/>
              <a:t>Delen van ervaringen</a:t>
            </a:r>
          </a:p>
          <a:p>
            <a:pPr>
              <a:buFontTx/>
              <a:buChar char="-"/>
            </a:pPr>
            <a:r>
              <a:rPr lang="nl-NL" dirty="0"/>
              <a:t>Het verkrijgen van (meer) inzicht in eigen functioneren en in de situatie waarin men zit</a:t>
            </a:r>
          </a:p>
          <a:p>
            <a:pPr>
              <a:buFontTx/>
              <a:buChar char="-"/>
            </a:pPr>
            <a:r>
              <a:rPr lang="nl-NL" dirty="0"/>
              <a:t>Men gaat de partner beter begrijpen</a:t>
            </a:r>
          </a:p>
          <a:p>
            <a:pPr>
              <a:buFontTx/>
              <a:buChar char="-"/>
            </a:pPr>
            <a:r>
              <a:rPr lang="nl-NL" dirty="0"/>
              <a:t>Er worden kapstokken aangereikt (leerproces)</a:t>
            </a:r>
          </a:p>
          <a:p>
            <a:pPr marL="342900" indent="-342900" algn="l">
              <a:buFontTx/>
              <a:buChar char="-"/>
            </a:pPr>
            <a:endParaRPr lang="nl-NL" dirty="0"/>
          </a:p>
        </p:txBody>
      </p:sp>
      <p:pic>
        <p:nvPicPr>
          <p:cNvPr id="4" name="Afbeelding 3" descr="Parknet_transp.gif">
            <a:extLst>
              <a:ext uri="{FF2B5EF4-FFF2-40B4-BE49-F238E27FC236}">
                <a16:creationId xmlns:a16="http://schemas.microsoft.com/office/drawing/2014/main" id="{03C9B6E5-C708-41B9-AB48-4650E3781A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4959" y="165145"/>
            <a:ext cx="5184576" cy="25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07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8EE0259A-472C-4723-875B-BC24939FD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521819"/>
            <a:ext cx="12192000" cy="4090737"/>
          </a:xfrm>
        </p:spPr>
        <p:txBody>
          <a:bodyPr>
            <a:normAutofit/>
          </a:bodyPr>
          <a:lstStyle/>
          <a:p>
            <a:endParaRPr lang="nl-NL" u="sng" dirty="0"/>
          </a:p>
          <a:p>
            <a:r>
              <a:rPr lang="nl-NL" b="1" dirty="0">
                <a:latin typeface="Bradley Hand ITC" pitchFamily="66" charset="0"/>
              </a:rPr>
              <a:t> </a:t>
            </a:r>
            <a:r>
              <a:rPr lang="nl-NL" sz="2800" b="1" dirty="0">
                <a:latin typeface="Calibri" pitchFamily="34" charset="0"/>
                <a:cs typeface="Aharoni" pitchFamily="2" charset="-79"/>
              </a:rPr>
              <a:t>PEPP</a:t>
            </a:r>
          </a:p>
          <a:p>
            <a:r>
              <a:rPr lang="nl-NL" sz="2800" b="1" dirty="0">
                <a:latin typeface="Calibri" pitchFamily="34" charset="0"/>
                <a:cs typeface="Aharoni" pitchFamily="2" charset="-79"/>
              </a:rPr>
              <a:t>	 Een oppepper voor  	</a:t>
            </a:r>
          </a:p>
          <a:p>
            <a:r>
              <a:rPr lang="nl-NL" sz="2800" b="1" dirty="0">
                <a:latin typeface="Calibri" pitchFamily="34" charset="0"/>
                <a:cs typeface="Aharoni" pitchFamily="2" charset="-79"/>
              </a:rPr>
              <a:t> patiënt én partner !!!!!</a:t>
            </a:r>
          </a:p>
          <a:p>
            <a:endParaRPr lang="nl-NL" sz="2800" b="1" dirty="0">
              <a:latin typeface="Calibri" pitchFamily="34" charset="0"/>
              <a:cs typeface="Aharoni" pitchFamily="2" charset="-79"/>
            </a:endParaRPr>
          </a:p>
          <a:p>
            <a:r>
              <a:rPr lang="nl-NL" dirty="0">
                <a:latin typeface="Calibri" pitchFamily="34" charset="0"/>
                <a:cs typeface="Aharoni" pitchFamily="2" charset="-79"/>
              </a:rPr>
              <a:t>			=&gt; PEPP 2017 (</a:t>
            </a:r>
            <a:r>
              <a:rPr lang="nl-NL" dirty="0" err="1">
                <a:latin typeface="Calibri" pitchFamily="34" charset="0"/>
                <a:cs typeface="Aharoni" pitchFamily="2" charset="-79"/>
              </a:rPr>
              <a:t>ZorgSaam</a:t>
            </a:r>
            <a:r>
              <a:rPr lang="nl-NL" dirty="0">
                <a:latin typeface="Calibri" pitchFamily="34" charset="0"/>
                <a:cs typeface="Aharoni" pitchFamily="2" charset="-79"/>
              </a:rPr>
              <a:t> Terneuzen)</a:t>
            </a:r>
          </a:p>
          <a:p>
            <a:r>
              <a:rPr lang="nl-NL" dirty="0">
                <a:latin typeface="Calibri" pitchFamily="34" charset="0"/>
                <a:cs typeface="Aharoni" pitchFamily="2" charset="-79"/>
              </a:rPr>
              <a:t>  =&gt; PEPP nazorg</a:t>
            </a:r>
          </a:p>
          <a:p>
            <a:r>
              <a:rPr lang="nl-NL" dirty="0">
                <a:latin typeface="Calibri" pitchFamily="34" charset="0"/>
                <a:cs typeface="Aharoni" pitchFamily="2" charset="-79"/>
              </a:rPr>
              <a:t>                                      =&gt; Januari 2016  Parkinson-</a:t>
            </a:r>
            <a:r>
              <a:rPr lang="nl-NL" i="1" dirty="0">
                <a:latin typeface="Calibri" pitchFamily="34" charset="0"/>
                <a:cs typeface="Aharoni" pitchFamily="2" charset="-79"/>
              </a:rPr>
              <a:t>Inn</a:t>
            </a:r>
            <a:r>
              <a:rPr lang="nl-NL" dirty="0">
                <a:latin typeface="Calibri" pitchFamily="34" charset="0"/>
                <a:cs typeface="Aharoni" pitchFamily="2" charset="-79"/>
              </a:rPr>
              <a:t> Z.Vl.</a:t>
            </a:r>
            <a:endParaRPr lang="nl-NL" dirty="0"/>
          </a:p>
        </p:txBody>
      </p:sp>
      <p:pic>
        <p:nvPicPr>
          <p:cNvPr id="4" name="Afbeelding 3" descr="Parknet_transp.gif">
            <a:extLst>
              <a:ext uri="{FF2B5EF4-FFF2-40B4-BE49-F238E27FC236}">
                <a16:creationId xmlns:a16="http://schemas.microsoft.com/office/drawing/2014/main" id="{03C9B6E5-C708-41B9-AB48-4650E3781A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4959" y="165145"/>
            <a:ext cx="5184576" cy="25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31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A43C12-6FA4-4752-A88C-F045D2DCE6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EE0259A-472C-4723-875B-BC24939FD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8607" y="3602038"/>
            <a:ext cx="9898144" cy="1655762"/>
          </a:xfrm>
        </p:spPr>
        <p:txBody>
          <a:bodyPr>
            <a:normAutofit/>
          </a:bodyPr>
          <a:lstStyle/>
          <a:p>
            <a:pPr algn="l"/>
            <a:endParaRPr lang="nl-NL" sz="4000" b="1" dirty="0"/>
          </a:p>
          <a:p>
            <a:pPr algn="l"/>
            <a:r>
              <a:rPr lang="nl-NL" sz="4000" b="1" dirty="0"/>
              <a:t>Communicatie in breedste zin van het woord</a:t>
            </a:r>
            <a:endParaRPr lang="nl-NL" sz="4000" dirty="0"/>
          </a:p>
        </p:txBody>
      </p:sp>
      <p:pic>
        <p:nvPicPr>
          <p:cNvPr id="4" name="Afbeelding 3" descr="Parknet_transp.gif">
            <a:extLst>
              <a:ext uri="{FF2B5EF4-FFF2-40B4-BE49-F238E27FC236}">
                <a16:creationId xmlns:a16="http://schemas.microsoft.com/office/drawing/2014/main" id="{03C9B6E5-C708-41B9-AB48-4650E3781A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4959" y="165145"/>
            <a:ext cx="5184576" cy="25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90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A43C12-6FA4-4752-A88C-F045D2DCE6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EE0259A-472C-4723-875B-BC24939FDE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>
                <a:hlinkClick r:id="rId2"/>
              </a:rPr>
              <a:t>www.Parkinson-vereniging.nl</a:t>
            </a:r>
            <a:endParaRPr lang="nl-NL" dirty="0"/>
          </a:p>
          <a:p>
            <a:pPr marL="342900" indent="-342900" algn="l">
              <a:buFontTx/>
              <a:buChar char="-"/>
            </a:pPr>
            <a:r>
              <a:rPr lang="nl-NL" dirty="0"/>
              <a:t>Filmpje</a:t>
            </a:r>
          </a:p>
          <a:p>
            <a:pPr marL="342900" indent="-342900" algn="l">
              <a:buFontTx/>
              <a:buChar char="-"/>
            </a:pPr>
            <a:r>
              <a:rPr lang="nl-NL" dirty="0"/>
              <a:t>Zorgzoeker</a:t>
            </a:r>
          </a:p>
          <a:p>
            <a:pPr marL="342900" indent="-342900" algn="l">
              <a:buFontTx/>
              <a:buChar char="-"/>
            </a:pPr>
            <a:r>
              <a:rPr lang="nl-NL" dirty="0"/>
              <a:t>Parkinsonacademie</a:t>
            </a:r>
          </a:p>
          <a:p>
            <a:pPr marL="342900" indent="-342900" algn="l">
              <a:buFontTx/>
              <a:buChar char="-"/>
            </a:pPr>
            <a:endParaRPr lang="nl-NL" dirty="0"/>
          </a:p>
        </p:txBody>
      </p:sp>
      <p:pic>
        <p:nvPicPr>
          <p:cNvPr id="4" name="Afbeelding 3" descr="Parknet_transp.gif">
            <a:extLst>
              <a:ext uri="{FF2B5EF4-FFF2-40B4-BE49-F238E27FC236}">
                <a16:creationId xmlns:a16="http://schemas.microsoft.com/office/drawing/2014/main" id="{03C9B6E5-C708-41B9-AB48-4650E3781A4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4959" y="165145"/>
            <a:ext cx="5184576" cy="25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6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8EE0259A-472C-4723-875B-BC24939FDE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NL" b="1" dirty="0"/>
          </a:p>
          <a:p>
            <a:r>
              <a:rPr lang="nl-NL" sz="4000" b="1" u="sng" dirty="0"/>
              <a:t>“communicatie en informatievoorziening”</a:t>
            </a:r>
            <a:endParaRPr lang="nl-NL" sz="4000" u="sng" dirty="0"/>
          </a:p>
          <a:p>
            <a:endParaRPr lang="nl-NL" sz="4000" b="1" dirty="0"/>
          </a:p>
        </p:txBody>
      </p:sp>
      <p:pic>
        <p:nvPicPr>
          <p:cNvPr id="4" name="Afbeelding 3" descr="Parknet_transp.gif">
            <a:extLst>
              <a:ext uri="{FF2B5EF4-FFF2-40B4-BE49-F238E27FC236}">
                <a16:creationId xmlns:a16="http://schemas.microsoft.com/office/drawing/2014/main" id="{03C9B6E5-C708-41B9-AB48-4650E3781A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4959" y="165145"/>
            <a:ext cx="5184576" cy="25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3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marL="0" indent="0" algn="ctr">
              <a:buNone/>
            </a:pPr>
            <a:r>
              <a:rPr lang="nl-NL" dirty="0">
                <a:hlinkClick r:id="rId2"/>
              </a:rPr>
              <a:t>www.Parkinsonnet.nl</a:t>
            </a: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Verschil met Parkinsonvereniging</a:t>
            </a:r>
          </a:p>
          <a:p>
            <a:pPr>
              <a:buFontTx/>
              <a:buChar char="-"/>
            </a:pPr>
            <a:r>
              <a:rPr lang="nl-NL"/>
              <a:t>ParkinsonTv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				</a:t>
            </a:r>
            <a:r>
              <a:rPr lang="nl-NL" dirty="0">
                <a:hlinkClick r:id="rId3"/>
              </a:rPr>
              <a:t>www.parkinsontv.nl/gemist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 descr="Parknet_transp.gif">
            <a:extLst>
              <a:ext uri="{FF2B5EF4-FFF2-40B4-BE49-F238E27FC236}">
                <a16:creationId xmlns:a16="http://schemas.microsoft.com/office/drawing/2014/main" id="{03C9B6E5-C708-41B9-AB48-4650E3781A4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4959" y="165145"/>
            <a:ext cx="5184576" cy="25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0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algn="ctr"/>
            <a:r>
              <a:rPr lang="nl-NL" dirty="0">
                <a:hlinkClick r:id="rId2"/>
              </a:rPr>
              <a:t>www.parkinsonconnect.nl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 descr="Parknet_transp.gif">
            <a:extLst>
              <a:ext uri="{FF2B5EF4-FFF2-40B4-BE49-F238E27FC236}">
                <a16:creationId xmlns:a16="http://schemas.microsoft.com/office/drawing/2014/main" id="{03C9B6E5-C708-41B9-AB48-4650E3781A4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4959" y="165145"/>
            <a:ext cx="5184576" cy="25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03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nl-NL" dirty="0">
              <a:hlinkClick r:id="rId2"/>
            </a:endParaRPr>
          </a:p>
          <a:p>
            <a:pPr algn="ctr"/>
            <a:endParaRPr lang="nl-NL" dirty="0">
              <a:hlinkClick r:id="rId2"/>
            </a:endParaRPr>
          </a:p>
          <a:p>
            <a:pPr algn="ctr"/>
            <a:endParaRPr lang="nl-NL" dirty="0">
              <a:hlinkClick r:id="rId2"/>
            </a:endParaRPr>
          </a:p>
          <a:p>
            <a:pPr marL="0" indent="0" algn="ctr">
              <a:buNone/>
            </a:pPr>
            <a:r>
              <a:rPr lang="nl-NL" dirty="0">
                <a:hlinkClick r:id="rId3"/>
              </a:rPr>
              <a:t>www.parkinsoninnzvl.nl</a:t>
            </a: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</p:txBody>
      </p:sp>
      <p:pic>
        <p:nvPicPr>
          <p:cNvPr id="5" name="Afbeelding 4" descr="Parknet_transp.gif">
            <a:extLst>
              <a:ext uri="{FF2B5EF4-FFF2-40B4-BE49-F238E27FC236}">
                <a16:creationId xmlns:a16="http://schemas.microsoft.com/office/drawing/2014/main" id="{03C9B6E5-C708-41B9-AB48-4650E3781A4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4959" y="165145"/>
            <a:ext cx="5184576" cy="2585102"/>
          </a:xfrm>
          <a:prstGeom prst="rect">
            <a:avLst/>
          </a:prstGeom>
        </p:spPr>
      </p:pic>
      <p:pic>
        <p:nvPicPr>
          <p:cNvPr id="6" name="Afbeelding 1" descr="https://image.jimcdn.com/app/cms/image/transf/none/path/sf266dfe3ca9fcd47/image/i40a23c5c683d4621/version/1458216260/image.png">
            <a:extLst>
              <a:ext uri="{FF2B5EF4-FFF2-40B4-BE49-F238E27FC236}">
                <a16:creationId xmlns:a16="http://schemas.microsoft.com/office/drawing/2014/main" id="{A7C3CB86-11EA-449A-961E-765BD7D02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972" y="4384454"/>
            <a:ext cx="8878550" cy="206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027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IMG_20161012_142858_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781" y="2950227"/>
            <a:ext cx="3111053" cy="283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dikid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40" y="2975020"/>
            <a:ext cx="1989637" cy="304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Parknet_transp.gif">
            <a:extLst>
              <a:ext uri="{FF2B5EF4-FFF2-40B4-BE49-F238E27FC236}">
                <a16:creationId xmlns:a16="http://schemas.microsoft.com/office/drawing/2014/main" id="{03C9B6E5-C708-41B9-AB48-4650E3781A4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4959" y="165145"/>
            <a:ext cx="5184576" cy="2585102"/>
          </a:xfrm>
          <a:prstGeom prst="rect">
            <a:avLst/>
          </a:prstGeom>
        </p:spPr>
      </p:pic>
      <p:pic>
        <p:nvPicPr>
          <p:cNvPr id="1030" name="Picture 6" descr="Gerelateerde afbeeld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598" y="2975020"/>
            <a:ext cx="2504954" cy="353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476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Afbeeldingsresultaat voor tijdschrift parkinsonNe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765" y="2950227"/>
            <a:ext cx="3109134" cy="310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Parknet_transp.gif">
            <a:extLst>
              <a:ext uri="{FF2B5EF4-FFF2-40B4-BE49-F238E27FC236}">
                <a16:creationId xmlns:a16="http://schemas.microsoft.com/office/drawing/2014/main" id="{03C9B6E5-C708-41B9-AB48-4650E3781A4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1332" y="-264645"/>
            <a:ext cx="5184576" cy="2585102"/>
          </a:xfrm>
          <a:prstGeom prst="rect">
            <a:avLst/>
          </a:prstGeom>
        </p:spPr>
      </p:pic>
      <p:pic>
        <p:nvPicPr>
          <p:cNvPr id="2052" name="Picture 4" descr="Parkinson-Product-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127" y="320684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59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Zorgboek Ziekte van Parkins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78" y="2456690"/>
            <a:ext cx="1650868" cy="243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orgboek - Zorgboek Parkinsonism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082" y="3225197"/>
            <a:ext cx="1815222" cy="267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preekuur thuis - Parkinson en nu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247" y="2950227"/>
            <a:ext cx="1876344" cy="277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arkinson DoeBo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481" y="3263834"/>
            <a:ext cx="2496580" cy="249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Parknet_transp.gif">
            <a:extLst>
              <a:ext uri="{FF2B5EF4-FFF2-40B4-BE49-F238E27FC236}">
                <a16:creationId xmlns:a16="http://schemas.microsoft.com/office/drawing/2014/main" id="{03C9B6E5-C708-41B9-AB48-4650E3781A4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84959" y="165145"/>
            <a:ext cx="5184576" cy="25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2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 descr="Parknet_transp.gif">
            <a:extLst>
              <a:ext uri="{FF2B5EF4-FFF2-40B4-BE49-F238E27FC236}">
                <a16:creationId xmlns:a16="http://schemas.microsoft.com/office/drawing/2014/main" id="{03C9B6E5-C708-41B9-AB48-4650E3781A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4959" y="165145"/>
            <a:ext cx="5184576" cy="2585102"/>
          </a:xfrm>
          <a:prstGeom prst="rect">
            <a:avLst/>
          </a:prstGeom>
        </p:spPr>
      </p:pic>
      <p:pic>
        <p:nvPicPr>
          <p:cNvPr id="1026" name="Picture 2" descr="Afbeeldingsresultaat voor kookgid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81" y="2950227"/>
            <a:ext cx="3243719" cy="318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zorgboek parkinsonism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824" y="3140708"/>
            <a:ext cx="1900660" cy="279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378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algn="ctr"/>
            <a:r>
              <a:rPr lang="nl-NL" dirty="0">
                <a:hlinkClick r:id="rId2"/>
              </a:rPr>
              <a:t>www.parkinsonliga.be</a:t>
            </a:r>
            <a:endParaRPr lang="nl-NL" dirty="0"/>
          </a:p>
          <a:p>
            <a:pPr algn="ctr"/>
            <a:r>
              <a:rPr lang="nl-NL" dirty="0">
                <a:hlinkClick r:id="rId3"/>
              </a:rPr>
              <a:t>www.vanhemertprodukties.nl</a:t>
            </a:r>
            <a:endParaRPr lang="nl-NL" dirty="0"/>
          </a:p>
          <a:p>
            <a:pPr algn="ctr"/>
            <a:r>
              <a:rPr lang="nl-NL">
                <a:hlinkClick r:id="rId4"/>
              </a:rPr>
              <a:t>www.stichtingparkinsonfonds.nl</a:t>
            </a:r>
            <a:endParaRPr lang="nl-NL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</p:txBody>
      </p:sp>
      <p:pic>
        <p:nvPicPr>
          <p:cNvPr id="4" name="Afbeelding 3" descr="Parknet_transp.gif">
            <a:extLst>
              <a:ext uri="{FF2B5EF4-FFF2-40B4-BE49-F238E27FC236}">
                <a16:creationId xmlns:a16="http://schemas.microsoft.com/office/drawing/2014/main" id="{03C9B6E5-C708-41B9-AB48-4650E3781A4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84959" y="165145"/>
            <a:ext cx="5184576" cy="25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17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 descr="Parknet_transp.gif">
            <a:extLst>
              <a:ext uri="{FF2B5EF4-FFF2-40B4-BE49-F238E27FC236}">
                <a16:creationId xmlns:a16="http://schemas.microsoft.com/office/drawing/2014/main" id="{03C9B6E5-C708-41B9-AB48-4650E3781A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4959" y="165145"/>
            <a:ext cx="5184576" cy="2585102"/>
          </a:xfrm>
          <a:prstGeom prst="rect">
            <a:avLst/>
          </a:prstGeom>
        </p:spPr>
      </p:pic>
      <p:pic>
        <p:nvPicPr>
          <p:cNvPr id="1026" name="Picture 2" descr="Afbeeldingsresultaat voor voice trainer ap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64" y="3056842"/>
            <a:ext cx="3145878" cy="314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voice trainer ap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578" y="3010530"/>
            <a:ext cx="57912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021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0016" y="685800"/>
            <a:ext cx="13153901" cy="6172200"/>
          </a:xfrm>
        </p:spPr>
        <p:txBody>
          <a:bodyPr>
            <a:normAutofit fontScale="25000" lnSpcReduction="20000"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>
              <a:buNone/>
            </a:pPr>
            <a:r>
              <a:rPr lang="nl-NL" dirty="0"/>
              <a:t>          </a:t>
            </a:r>
          </a:p>
          <a:p>
            <a:pPr>
              <a:buNone/>
            </a:pPr>
            <a:r>
              <a:rPr lang="nl-NL" dirty="0"/>
              <a:t>                   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i="1" dirty="0">
              <a:solidFill>
                <a:srgbClr val="C00000"/>
              </a:solidFill>
            </a:endParaRPr>
          </a:p>
          <a:p>
            <a:pPr>
              <a:buNone/>
            </a:pPr>
            <a:endParaRPr lang="nl-NL" i="1" dirty="0">
              <a:solidFill>
                <a:srgbClr val="C00000"/>
              </a:solidFill>
            </a:endParaRPr>
          </a:p>
          <a:p>
            <a:pPr>
              <a:buNone/>
            </a:pPr>
            <a:endParaRPr lang="nl-NL" i="1" dirty="0">
              <a:solidFill>
                <a:srgbClr val="C00000"/>
              </a:solidFill>
            </a:endParaRPr>
          </a:p>
          <a:p>
            <a:pPr>
              <a:buNone/>
            </a:pPr>
            <a:endParaRPr lang="nl-NL" sz="5800" b="1" i="1" dirty="0">
              <a:solidFill>
                <a:srgbClr val="002060"/>
              </a:solidFill>
            </a:endParaRPr>
          </a:p>
          <a:p>
            <a:pPr>
              <a:buNone/>
            </a:pPr>
            <a:endParaRPr lang="nl-NL" sz="5800" b="1" i="1" dirty="0">
              <a:solidFill>
                <a:srgbClr val="002060"/>
              </a:solidFill>
            </a:endParaRPr>
          </a:p>
          <a:p>
            <a:pPr>
              <a:buNone/>
            </a:pPr>
            <a:endParaRPr lang="nl-NL" sz="5800" b="1" i="1" dirty="0">
              <a:solidFill>
                <a:srgbClr val="002060"/>
              </a:solidFill>
            </a:endParaRPr>
          </a:p>
          <a:p>
            <a:pPr>
              <a:buNone/>
            </a:pPr>
            <a:endParaRPr lang="nl-NL" sz="5800" b="1" i="1" dirty="0">
              <a:solidFill>
                <a:srgbClr val="002060"/>
              </a:solidFill>
            </a:endParaRPr>
          </a:p>
          <a:p>
            <a:pPr>
              <a:buNone/>
            </a:pPr>
            <a:endParaRPr lang="nl-NL" sz="5800" b="1" i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nl-NL" sz="12800" b="1" i="1" dirty="0">
                <a:solidFill>
                  <a:srgbClr val="002060"/>
                </a:solidFill>
              </a:rPr>
              <a:t>Hartelijk dank voor uw aandacht !!!!</a:t>
            </a:r>
          </a:p>
          <a:p>
            <a:pPr>
              <a:buNone/>
            </a:pPr>
            <a:endParaRPr lang="nl-NL" sz="5800" b="1" i="1" dirty="0">
              <a:solidFill>
                <a:srgbClr val="C00000"/>
              </a:solidFill>
            </a:endParaRPr>
          </a:p>
          <a:p>
            <a:pPr>
              <a:buNone/>
            </a:pPr>
            <a:endParaRPr lang="nl-NL" i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nl-NL" i="1" dirty="0">
                <a:solidFill>
                  <a:srgbClr val="C00000"/>
                </a:solidFill>
              </a:rPr>
              <a:t>		</a:t>
            </a:r>
            <a:endParaRPr lang="nl-NL" dirty="0"/>
          </a:p>
          <a:p>
            <a:pPr>
              <a:buNone/>
            </a:pPr>
            <a:r>
              <a:rPr lang="nl-NL" sz="6600" dirty="0"/>
              <a:t>		</a:t>
            </a:r>
          </a:p>
          <a:p>
            <a:pPr>
              <a:buNone/>
            </a:pPr>
            <a:endParaRPr lang="nl-NL" sz="9400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             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	</a:t>
            </a:r>
            <a:endParaRPr lang="nl-NL" sz="3800" dirty="0"/>
          </a:p>
        </p:txBody>
      </p:sp>
      <p:pic>
        <p:nvPicPr>
          <p:cNvPr id="4" name="Afbeelding 3" descr="Parknet_trans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1744" y="188640"/>
            <a:ext cx="4226022" cy="2420888"/>
          </a:xfrm>
          <a:prstGeom prst="rect">
            <a:avLst/>
          </a:prstGeom>
        </p:spPr>
      </p:pic>
      <p:sp>
        <p:nvSpPr>
          <p:cNvPr id="2" name="AutoShape 4" descr="Gerelateerde afbeelding">
            <a:extLst>
              <a:ext uri="{FF2B5EF4-FFF2-40B4-BE49-F238E27FC236}">
                <a16:creationId xmlns:a16="http://schemas.microsoft.com/office/drawing/2014/main" id="{890B3E59-24DF-40B9-A33F-7D5B6D0689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6" descr="Gerelateerde afbeelding">
            <a:extLst>
              <a:ext uri="{FF2B5EF4-FFF2-40B4-BE49-F238E27FC236}">
                <a16:creationId xmlns:a16="http://schemas.microsoft.com/office/drawing/2014/main" id="{8B0922D7-53B7-43FB-BF60-120151E4AD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6" name="Picture 12" descr="Afbeelding proosten">
            <a:extLst>
              <a:ext uri="{FF2B5EF4-FFF2-40B4-BE49-F238E27FC236}">
                <a16:creationId xmlns:a16="http://schemas.microsoft.com/office/drawing/2014/main" id="{9B06A1F5-129B-42D2-A24D-B9A401352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299" y="3276600"/>
            <a:ext cx="4072272" cy="288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063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8EE0259A-472C-4723-875B-BC24939FD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097" y="2750247"/>
            <a:ext cx="11755225" cy="3905077"/>
          </a:xfrm>
        </p:spPr>
        <p:txBody>
          <a:bodyPr>
            <a:normAutofit/>
          </a:bodyPr>
          <a:lstStyle/>
          <a:p>
            <a:r>
              <a:rPr lang="nl-NL" b="1" dirty="0"/>
              <a:t> </a:t>
            </a:r>
            <a:endParaRPr lang="nl-NL" sz="3600" dirty="0"/>
          </a:p>
          <a:p>
            <a:endParaRPr lang="nl-NL" sz="4000" b="1" dirty="0"/>
          </a:p>
        </p:txBody>
      </p:sp>
      <p:pic>
        <p:nvPicPr>
          <p:cNvPr id="4" name="Afbeelding 3" descr="Parknet_transp.gif">
            <a:extLst>
              <a:ext uri="{FF2B5EF4-FFF2-40B4-BE49-F238E27FC236}">
                <a16:creationId xmlns:a16="http://schemas.microsoft.com/office/drawing/2014/main" id="{03C9B6E5-C708-41B9-AB48-4650E3781A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4959" y="165145"/>
            <a:ext cx="5184576" cy="2585102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D89295C3-8AC0-469D-8E35-D4F295256AAA}"/>
              </a:ext>
            </a:extLst>
          </p:cNvPr>
          <p:cNvSpPr/>
          <p:nvPr/>
        </p:nvSpPr>
        <p:spPr>
          <a:xfrm>
            <a:off x="150829" y="2413338"/>
            <a:ext cx="118494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NL" u="sng" dirty="0"/>
          </a:p>
          <a:p>
            <a:pPr algn="ctr"/>
            <a:endParaRPr lang="nl-NL" u="sng" dirty="0"/>
          </a:p>
          <a:p>
            <a:pPr algn="ctr"/>
            <a:r>
              <a:rPr lang="nl-NL" b="1" u="sng" dirty="0"/>
              <a:t>3 logopedisten ParkinsonNet Zeeuws-Vlaanderen: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       </a:t>
            </a:r>
          </a:p>
          <a:p>
            <a:pPr algn="ctr"/>
            <a:r>
              <a:rPr lang="nl-NL" dirty="0"/>
              <a:t>                  </a:t>
            </a:r>
            <a:r>
              <a:rPr lang="nl-NL" b="1" dirty="0"/>
              <a:t>Masja Timmer </a:t>
            </a:r>
            <a:r>
              <a:rPr lang="nl-NL" dirty="0"/>
              <a:t>(de </a:t>
            </a:r>
            <a:r>
              <a:rPr lang="nl-NL" dirty="0" err="1"/>
              <a:t>Blaauwe</a:t>
            </a:r>
            <a:r>
              <a:rPr lang="nl-NL" dirty="0"/>
              <a:t> Hoeve in Hulst)	               : </a:t>
            </a:r>
            <a:r>
              <a:rPr lang="nl-NL" b="1" dirty="0"/>
              <a:t>Logopedie bij Parkinson</a:t>
            </a:r>
            <a:r>
              <a:rPr lang="nl-NL" dirty="0"/>
              <a:t>						</a:t>
            </a:r>
          </a:p>
          <a:p>
            <a:pPr algn="ctr"/>
            <a:endParaRPr lang="nl-NL" dirty="0"/>
          </a:p>
          <a:p>
            <a:pPr algn="ctr"/>
            <a:r>
              <a:rPr lang="nl-NL" b="1" dirty="0"/>
              <a:t>         Anke Elderson </a:t>
            </a:r>
            <a:r>
              <a:rPr lang="nl-NL" dirty="0"/>
              <a:t>( eigen praktijk Axel, voor ParkinsonNet ook: Clinge, Terneuzen, Vogelwaarde): </a:t>
            </a:r>
            <a:r>
              <a:rPr lang="nl-NL" b="1" dirty="0"/>
              <a:t>PEPP</a:t>
            </a:r>
            <a:r>
              <a:rPr lang="nl-NL" dirty="0"/>
              <a:t>	</a:t>
            </a:r>
          </a:p>
          <a:p>
            <a:pPr algn="ctr"/>
            <a:r>
              <a:rPr lang="nl-NL" dirty="0"/>
              <a:t>	 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	</a:t>
            </a:r>
            <a:r>
              <a:rPr lang="nl-NL" b="1" dirty="0"/>
              <a:t>Ann Moens </a:t>
            </a:r>
            <a:r>
              <a:rPr lang="nl-NL" dirty="0"/>
              <a:t>(eigen praktijk </a:t>
            </a:r>
            <a:r>
              <a:rPr lang="nl-NL" dirty="0" err="1"/>
              <a:t>Ijzendijke</a:t>
            </a:r>
            <a:r>
              <a:rPr lang="nl-NL" dirty="0"/>
              <a:t>, Breskens)                    : </a:t>
            </a:r>
            <a:r>
              <a:rPr lang="nl-NL" b="1" dirty="0"/>
              <a:t>Communicatie in breedste zin van het woord</a:t>
            </a:r>
            <a:r>
              <a:rPr lang="nl-NL" dirty="0"/>
              <a:t>			  </a:t>
            </a:r>
          </a:p>
          <a:p>
            <a:pPr algn="ctr"/>
            <a:endParaRPr lang="nl-NL" dirty="0"/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0205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8EE0259A-472C-4723-875B-BC24939FDE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4000" b="1" dirty="0"/>
              <a:t>Logopedie bij Parkinson</a:t>
            </a:r>
          </a:p>
        </p:txBody>
      </p:sp>
      <p:pic>
        <p:nvPicPr>
          <p:cNvPr id="4" name="Afbeelding 3" descr="Parknet_transp.gif">
            <a:extLst>
              <a:ext uri="{FF2B5EF4-FFF2-40B4-BE49-F238E27FC236}">
                <a16:creationId xmlns:a16="http://schemas.microsoft.com/office/drawing/2014/main" id="{03C9B6E5-C708-41B9-AB48-4650E3781A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4959" y="165145"/>
            <a:ext cx="5184576" cy="25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76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8EE0259A-472C-4723-875B-BC24939FDE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nl-NL" b="1" dirty="0"/>
              <a:t>3 belangrijke domeinen:</a:t>
            </a:r>
          </a:p>
          <a:p>
            <a:pPr marL="342900" indent="-342900" algn="l">
              <a:buFont typeface="Arial" charset="0"/>
              <a:buChar char="•"/>
            </a:pPr>
            <a:r>
              <a:rPr lang="nl-NL" dirty="0"/>
              <a:t>Spreken</a:t>
            </a:r>
          </a:p>
          <a:p>
            <a:pPr marL="342900" indent="-342900" algn="l">
              <a:buFont typeface="Arial" charset="0"/>
              <a:buChar char="•"/>
            </a:pPr>
            <a:r>
              <a:rPr lang="nl-NL" dirty="0"/>
              <a:t>Slikken</a:t>
            </a:r>
          </a:p>
          <a:p>
            <a:pPr marL="342900" indent="-342900" algn="l">
              <a:buFont typeface="Arial" charset="0"/>
              <a:buChar char="•"/>
            </a:pPr>
            <a:r>
              <a:rPr lang="nl-NL" dirty="0"/>
              <a:t>Speeksel</a:t>
            </a:r>
          </a:p>
          <a:p>
            <a:pPr marL="342900" indent="-342900">
              <a:buFont typeface="Arial" charset="0"/>
              <a:buChar char="•"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 descr="Parknet_transp.gif">
            <a:extLst>
              <a:ext uri="{FF2B5EF4-FFF2-40B4-BE49-F238E27FC236}">
                <a16:creationId xmlns:a16="http://schemas.microsoft.com/office/drawing/2014/main" id="{03C9B6E5-C708-41B9-AB48-4650E3781A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4959" y="165145"/>
            <a:ext cx="5184576" cy="25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arknet_transp.gif">
            <a:extLst>
              <a:ext uri="{FF2B5EF4-FFF2-40B4-BE49-F238E27FC236}">
                <a16:creationId xmlns:a16="http://schemas.microsoft.com/office/drawing/2014/main" id="{03C9B6E5-C708-41B9-AB48-4650E3781A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4959" y="165145"/>
            <a:ext cx="5184576" cy="2585102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524000" y="3509963"/>
            <a:ext cx="94787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/>
              <a:t>De spraak van mensen met Parkinson kan slechter verstaanbaar worden</a:t>
            </a:r>
            <a:r>
              <a:rPr lang="nl-NL" sz="2400" dirty="0"/>
              <a:t>. Dat is vooral te merken aan: </a:t>
            </a:r>
          </a:p>
          <a:p>
            <a:pPr marL="800100" lvl="1" indent="-342900">
              <a:buFont typeface="Arial" charset="0"/>
              <a:buChar char="•"/>
            </a:pPr>
            <a:r>
              <a:rPr lang="nl-NL" sz="2400" dirty="0"/>
              <a:t>Een zachte stem </a:t>
            </a:r>
          </a:p>
          <a:p>
            <a:pPr marL="800100" lvl="1" indent="-342900">
              <a:buFont typeface="Arial" charset="0"/>
              <a:buChar char="•"/>
            </a:pPr>
            <a:r>
              <a:rPr lang="nl-NL" sz="2400" dirty="0"/>
              <a:t>Een hese stem </a:t>
            </a:r>
          </a:p>
          <a:p>
            <a:pPr marL="800100" lvl="1" indent="-342900">
              <a:buFont typeface="Arial" charset="0"/>
              <a:buChar char="•"/>
            </a:pPr>
            <a:r>
              <a:rPr lang="nl-NL" sz="2400" dirty="0"/>
              <a:t>Binnensmonds of mompelend spreken </a:t>
            </a:r>
          </a:p>
          <a:p>
            <a:pPr marL="800100" lvl="1" indent="-342900">
              <a:buFont typeface="Arial" charset="0"/>
              <a:buChar char="•"/>
            </a:pPr>
            <a:r>
              <a:rPr lang="nl-NL" sz="2400" dirty="0"/>
              <a:t>Monotoon (op </a:t>
            </a:r>
            <a:r>
              <a:rPr lang="nl-NL" sz="2400" dirty="0" err="1"/>
              <a:t>één</a:t>
            </a:r>
            <a:r>
              <a:rPr lang="nl-NL" sz="2400" dirty="0"/>
              <a:t> toon) spreken. </a:t>
            </a:r>
          </a:p>
        </p:txBody>
      </p:sp>
    </p:spTree>
    <p:extLst>
      <p:ext uri="{BB962C8B-B14F-4D97-AF65-F5344CB8AC3E}">
        <p14:creationId xmlns:p14="http://schemas.microsoft.com/office/powerpoint/2010/main" val="138152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8EE0259A-472C-4723-875B-BC24939FDE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nl-NL" b="1" dirty="0"/>
              <a:t>Kunnen verstaanbaarheidsproblemen worden behandeld?</a:t>
            </a:r>
          </a:p>
          <a:p>
            <a:pPr marL="342900" indent="-342900" algn="l">
              <a:buFont typeface="Arial" charset="0"/>
              <a:buChar char="•"/>
            </a:pPr>
            <a:r>
              <a:rPr lang="nl-NL" dirty="0"/>
              <a:t>Bewegen stimuleren </a:t>
            </a:r>
            <a:r>
              <a:rPr lang="nl-NL" dirty="0">
                <a:sym typeface="Wingdings"/>
              </a:rPr>
              <a:t> helpt ook voor spreken</a:t>
            </a:r>
          </a:p>
          <a:p>
            <a:pPr marL="342900" indent="-342900" algn="l">
              <a:buFont typeface="Arial" charset="0"/>
              <a:buChar char="•"/>
            </a:pPr>
            <a:r>
              <a:rPr lang="nl-NL" dirty="0">
                <a:sym typeface="Wingdings"/>
              </a:rPr>
              <a:t>Luider spreken</a:t>
            </a:r>
          </a:p>
          <a:p>
            <a:pPr marL="342900" indent="-342900" algn="l">
              <a:buFont typeface="Arial" charset="0"/>
              <a:buChar char="•"/>
            </a:pPr>
            <a:r>
              <a:rPr lang="nl-NL" dirty="0">
                <a:sym typeface="Wingdings"/>
              </a:rPr>
              <a:t>PLVT (Pitch </a:t>
            </a:r>
            <a:r>
              <a:rPr lang="nl-NL" dirty="0" err="1">
                <a:sym typeface="Wingdings"/>
              </a:rPr>
              <a:t>Limiting</a:t>
            </a:r>
            <a:r>
              <a:rPr lang="nl-NL" dirty="0">
                <a:sym typeface="Wingdings"/>
              </a:rPr>
              <a:t> Voice Treatment) “Luid en Laag”</a:t>
            </a:r>
            <a:endParaRPr lang="nl-NL" dirty="0"/>
          </a:p>
        </p:txBody>
      </p:sp>
      <p:pic>
        <p:nvPicPr>
          <p:cNvPr id="4" name="Afbeelding 3" descr="Parknet_transp.gif">
            <a:extLst>
              <a:ext uri="{FF2B5EF4-FFF2-40B4-BE49-F238E27FC236}">
                <a16:creationId xmlns:a16="http://schemas.microsoft.com/office/drawing/2014/main" id="{03C9B6E5-C708-41B9-AB48-4650E3781A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4959" y="165145"/>
            <a:ext cx="5184576" cy="25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0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8EE0259A-472C-4723-875B-BC24939FD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57545"/>
            <a:ext cx="9144000" cy="3800455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nl-NL" sz="4400" b="1" dirty="0"/>
              <a:t>Hoe kunt U iemand met Parkinson helpen bij het spreken?</a:t>
            </a:r>
          </a:p>
          <a:p>
            <a:pPr marL="571500" indent="-571500" algn="l">
              <a:buFont typeface="Arial" charset="0"/>
              <a:buChar char="•"/>
            </a:pPr>
            <a:r>
              <a:rPr lang="nl-NL" sz="4400" dirty="0" err="1"/>
              <a:t>Cuen</a:t>
            </a:r>
            <a:r>
              <a:rPr lang="nl-NL" sz="4400" dirty="0"/>
              <a:t> tot luider en lager spreken</a:t>
            </a:r>
          </a:p>
          <a:p>
            <a:pPr marL="571500" indent="-571500" algn="l">
              <a:buFont typeface="Arial" charset="0"/>
              <a:buChar char="•"/>
            </a:pPr>
            <a:r>
              <a:rPr lang="nl-NL" sz="4400" dirty="0" err="1"/>
              <a:t>Cuen</a:t>
            </a:r>
            <a:r>
              <a:rPr lang="nl-NL" sz="4400" dirty="0"/>
              <a:t> tot gebruik van korte zinnen </a:t>
            </a:r>
          </a:p>
          <a:p>
            <a:pPr marL="571500" indent="-571500" algn="l">
              <a:buFont typeface="Arial" charset="0"/>
              <a:buChar char="•"/>
            </a:pPr>
            <a:r>
              <a:rPr lang="nl-NL" sz="4400" dirty="0"/>
              <a:t>Compensaties gebruiken om gesprek te starten en op gang te houden:</a:t>
            </a:r>
          </a:p>
          <a:p>
            <a:pPr marL="571500" indent="-571500" algn="l">
              <a:buFont typeface="Arial" charset="0"/>
              <a:buChar char="•"/>
            </a:pPr>
            <a:r>
              <a:rPr lang="nl-NL" sz="4400" dirty="0"/>
              <a:t>bij startproblemen: het gesprek beginnen </a:t>
            </a:r>
          </a:p>
          <a:p>
            <a:pPr marL="571500" indent="-571500" algn="l">
              <a:buFont typeface="Arial" charset="0"/>
              <a:buChar char="•"/>
            </a:pPr>
            <a:r>
              <a:rPr lang="nl-NL" sz="4400" dirty="0"/>
              <a:t>herhalen van vragen</a:t>
            </a:r>
          </a:p>
          <a:p>
            <a:pPr marL="571500" indent="-571500" algn="l">
              <a:buFont typeface="Arial" charset="0"/>
              <a:buChar char="•"/>
            </a:pPr>
            <a:r>
              <a:rPr lang="nl-NL" sz="4400" dirty="0"/>
              <a:t>herhalen van gespreksonderwerp</a:t>
            </a:r>
          </a:p>
          <a:p>
            <a:pPr marL="571500" indent="-571500" algn="l">
              <a:buFont typeface="Arial" charset="0"/>
              <a:buChar char="•"/>
            </a:pPr>
            <a:r>
              <a:rPr lang="nl-NL" sz="4400" dirty="0"/>
              <a:t>actief gespreksonderwerp naar interesse van gesprekspartner brengen</a:t>
            </a:r>
          </a:p>
          <a:p>
            <a:pPr marL="571500" indent="-571500" algn="l">
              <a:buFont typeface="Arial" charset="0"/>
              <a:buChar char="•"/>
            </a:pPr>
            <a:r>
              <a:rPr lang="nl-NL" sz="4400" dirty="0"/>
              <a:t>meer tijd geven</a:t>
            </a:r>
          </a:p>
          <a:p>
            <a:pPr marL="571500" indent="-571500" algn="l">
              <a:buFont typeface="Arial" charset="0"/>
              <a:buChar char="•"/>
            </a:pPr>
            <a:r>
              <a:rPr lang="nl-NL" sz="4400" dirty="0"/>
              <a:t>gebruik maken van opschrijven van woorden</a:t>
            </a:r>
          </a:p>
          <a:p>
            <a:pPr algn="l"/>
            <a:endParaRPr lang="nl-NL" dirty="0"/>
          </a:p>
        </p:txBody>
      </p:sp>
      <p:pic>
        <p:nvPicPr>
          <p:cNvPr id="4" name="Afbeelding 3" descr="Parknet_transp.gif">
            <a:extLst>
              <a:ext uri="{FF2B5EF4-FFF2-40B4-BE49-F238E27FC236}">
                <a16:creationId xmlns:a16="http://schemas.microsoft.com/office/drawing/2014/main" id="{03C9B6E5-C708-41B9-AB48-4650E3781A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4959" y="165145"/>
            <a:ext cx="5184576" cy="25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5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8EE0259A-472C-4723-875B-BC24939FDE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Filmpje:spontaan spreken vs luid en laag</a:t>
            </a:r>
            <a:endParaRPr lang="nl-NL" dirty="0"/>
          </a:p>
        </p:txBody>
      </p:sp>
      <p:pic>
        <p:nvPicPr>
          <p:cNvPr id="4" name="Afbeelding 3" descr="Parknet_transp.gif">
            <a:extLst>
              <a:ext uri="{FF2B5EF4-FFF2-40B4-BE49-F238E27FC236}">
                <a16:creationId xmlns:a16="http://schemas.microsoft.com/office/drawing/2014/main" id="{03C9B6E5-C708-41B9-AB48-4650E3781A4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4959" y="165145"/>
            <a:ext cx="5184576" cy="25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279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369</Words>
  <Application>Microsoft Office PowerPoint</Application>
  <PresentationFormat>Breedbeeld</PresentationFormat>
  <Paragraphs>141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7" baseType="lpstr">
      <vt:lpstr>Aharoni</vt:lpstr>
      <vt:lpstr>Arial</vt:lpstr>
      <vt:lpstr>Bradley Hand ITC</vt:lpstr>
      <vt:lpstr>Calibri</vt:lpstr>
      <vt:lpstr>Calibri Light</vt:lpstr>
      <vt:lpstr>Symbol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Anke Elderson</dc:creator>
  <cp:lastModifiedBy>Anke Elderson</cp:lastModifiedBy>
  <cp:revision>34</cp:revision>
  <dcterms:created xsi:type="dcterms:W3CDTF">2017-11-01T11:22:50Z</dcterms:created>
  <dcterms:modified xsi:type="dcterms:W3CDTF">2017-11-16T19:17:31Z</dcterms:modified>
</cp:coreProperties>
</file>